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72" r:id="rId5"/>
    <p:sldId id="268" r:id="rId6"/>
    <p:sldId id="269" r:id="rId7"/>
    <p:sldId id="273" r:id="rId8"/>
    <p:sldId id="267" r:id="rId9"/>
    <p:sldId id="261" r:id="rId10"/>
    <p:sldId id="263" r:id="rId11"/>
    <p:sldId id="265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9" d="100"/>
          <a:sy n="149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54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12884" y="2130304"/>
            <a:ext cx="4718230" cy="7470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3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маршрута достопримечательностей для улучшения туризма в </a:t>
            </a:r>
            <a:r>
              <a:rPr lang="en-US" sz="153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Сургуте</a:t>
            </a:r>
            <a:endParaRPr lang="en-US" sz="153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60784" y="1398098"/>
            <a:ext cx="8668916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en-US" sz="4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Следами</a:t>
            </a:r>
            <a:r>
              <a:rPr lang="en-US" sz="4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Лиса: </a:t>
            </a:r>
            <a:r>
              <a:rPr lang="en-US" sz="4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</a:t>
            </a:r>
            <a:r>
              <a:rPr lang="en-US" sz="4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</a:t>
            </a:r>
            <a:r>
              <a:rPr lang="ru-RU" sz="4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  <a:endParaRPr lang="en-US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215" y="3419596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530" i="1" dirty="0">
                <a:solidFill>
                  <a:schemeClr val="bg1"/>
                </a:solidFill>
                <a:latin typeface="Arial" pitchFamily="34" charset="0"/>
                <a:cs typeface="Arial" pitchFamily="34" charset="-120"/>
              </a:rPr>
              <a:t>Над проектом работали:</a:t>
            </a:r>
          </a:p>
          <a:p>
            <a:pPr algn="r"/>
            <a:r>
              <a:rPr lang="ru-RU" sz="153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Швыдкая Мария</a:t>
            </a:r>
          </a:p>
          <a:p>
            <a:pPr algn="r"/>
            <a:r>
              <a:rPr lang="ru-RU" sz="1530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Арсаева</a:t>
            </a:r>
            <a:r>
              <a:rPr lang="ru-RU" sz="153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Анастасия</a:t>
            </a:r>
          </a:p>
          <a:p>
            <a:pPr algn="r"/>
            <a:r>
              <a:rPr lang="ru-RU" sz="153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Сафронова Ксения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859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21" y="2336864"/>
            <a:ext cx="243842" cy="24384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139" y="2501891"/>
            <a:ext cx="225194" cy="25736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863" y="3862513"/>
            <a:ext cx="391275" cy="31302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471" y="1193107"/>
            <a:ext cx="292687" cy="2926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26131" y="3835289"/>
            <a:ext cx="3671400" cy="1166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поддержка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территории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установки арт-объектов. </a:t>
            </a:r>
            <a:endParaRPr lang="en-US" dirty="0"/>
          </a:p>
        </p:txBody>
      </p:sp>
      <p:sp>
        <p:nvSpPr>
          <p:cNvPr id="8" name="Text 1"/>
          <p:cNvSpPr txBox="1"/>
          <p:nvPr/>
        </p:nvSpPr>
        <p:spPr>
          <a:xfrm>
            <a:off x="5098425" y="1145361"/>
            <a:ext cx="3819600" cy="1094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Финансовый вклад предполагает внесение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рублей на развитие проекта.</a:t>
            </a:r>
            <a:endParaRPr lang="en-US" dirty="0"/>
          </a:p>
        </p:txBody>
      </p:sp>
      <p:sp>
        <p:nvSpPr>
          <p:cNvPr id="9" name="Text 2"/>
          <p:cNvSpPr txBox="1"/>
          <p:nvPr/>
        </p:nvSpPr>
        <p:spPr>
          <a:xfrm>
            <a:off x="684455" y="2288912"/>
            <a:ext cx="3671400" cy="1409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реализации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Планируется завершение всех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025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00" b="1" dirty="0"/>
          </a:p>
        </p:txBody>
      </p:sp>
      <p:sp>
        <p:nvSpPr>
          <p:cNvPr id="10" name="Text 3"/>
          <p:cNvSpPr txBox="1"/>
          <p:nvPr/>
        </p:nvSpPr>
        <p:spPr>
          <a:xfrm>
            <a:off x="5098425" y="2493972"/>
            <a:ext cx="3758790" cy="1185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Имущественная поддержка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Предоставление: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10 пар перчаток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хозяйственных;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мусорные пакеты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120 л.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11" name="Text 4"/>
          <p:cNvSpPr txBox="1"/>
          <p:nvPr/>
        </p:nvSpPr>
        <p:spPr>
          <a:xfrm>
            <a:off x="570047" y="522990"/>
            <a:ext cx="8003905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Срок реализации       Наша Поддержка</a:t>
            </a:r>
            <a:endParaRPr lang="en-US" sz="3200" dirty="0"/>
          </a:p>
        </p:txBody>
      </p:sp>
      <p:sp>
        <p:nvSpPr>
          <p:cNvPr id="12" name="Text 5"/>
          <p:cNvSpPr txBox="1"/>
          <p:nvPr/>
        </p:nvSpPr>
        <p:spPr>
          <a:xfrm>
            <a:off x="8608425" y="411480"/>
            <a:ext cx="6192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10</a:t>
            </a:r>
            <a:endParaRPr lang="en-US" sz="10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986"/>
            <a:ext cx="9144000" cy="5143500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4473" y="-56445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292" y="1603704"/>
            <a:ext cx="8923416" cy="1291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за внимание! </a:t>
            </a:r>
            <a:r>
              <a:rPr lang="ru-RU" sz="3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готовы ответить на ваши вопросы.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8553225" y="411480"/>
            <a:ext cx="6192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r>
              <a:rPr lang="ru-RU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28800" y="1736552"/>
            <a:ext cx="5486400" cy="951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ru-RU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проекта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164400" y="3161584"/>
            <a:ext cx="8636700" cy="899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Создание удобного и привлекательного маршрута для туристов и жителей, который будет включать основные достопримечательности города.</a:t>
            </a:r>
          </a:p>
        </p:txBody>
      </p:sp>
      <p:sp>
        <p:nvSpPr>
          <p:cNvPr id="6" name="Text 3"/>
          <p:cNvSpPr txBox="1"/>
          <p:nvPr/>
        </p:nvSpPr>
        <p:spPr>
          <a:xfrm>
            <a:off x="8748125" y="4805680"/>
            <a:ext cx="6192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000" dirty="0"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1D6E3-AB8B-BDBF-EAC0-B85A8F1C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0"/>
            <a:ext cx="2105026" cy="2105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86222" y="1914550"/>
            <a:ext cx="4644418" cy="2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Сургут известен как нефтегород, но его богатая культура остается нераскрытой. Наш проект нацелен на улучшение этого восприятия через создание современного туристического маршрута.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33300" y="649810"/>
            <a:ext cx="54107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туризма в Сургуте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834400" y="4886970"/>
            <a:ext cx="6192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84" y="904115"/>
            <a:ext cx="3335270" cy="333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8834400" y="4875530"/>
            <a:ext cx="6192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14584" y="411480"/>
            <a:ext cx="229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предложение</a:t>
            </a:r>
            <a:endParaRPr lang="ru-RU" dirty="0"/>
          </a:p>
        </p:txBody>
      </p:sp>
      <p:pic>
        <p:nvPicPr>
          <p:cNvPr id="10" name="Объект 3">
            <a:extLst>
              <a:ext uri="{FF2B5EF4-FFF2-40B4-BE49-F238E27FC236}">
                <a16:creationId xmlns:a16="http://schemas.microsoft.com/office/drawing/2014/main" id="{3E936D8A-5B04-6A34-7F67-38B096015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2" y="876222"/>
            <a:ext cx="2786735" cy="3718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902BAD-3C22-8828-8152-B9B8096CF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73" y="961467"/>
            <a:ext cx="4412802" cy="37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90" y="186790"/>
            <a:ext cx="5935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предложение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4987" y="484954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D88E34-DCA5-7B0F-789D-2829CA90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71565"/>
            <a:ext cx="7831388" cy="3997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93D8AD-082C-57F2-13A0-56CA9BAFA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A5069F-46F1-C835-785F-0221B04A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879168" y="0"/>
            <a:ext cx="6263478" cy="35242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155313-9AE9-AB13-D54F-DAC67E7CF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475" y="15240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6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E6CD43-2127-AACD-E1AE-56FBBDF4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27" y="215900"/>
            <a:ext cx="9141292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1FE9A9-3B27-9FDB-F192-986A19FE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48901">
            <a:off x="-1724246" y="1666341"/>
            <a:ext cx="9141292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239" y="161390"/>
            <a:ext cx="5728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предложение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79267" y="484444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43D94C-3D53-EF08-05A5-DD27B6218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99" y="759916"/>
            <a:ext cx="5728501" cy="40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32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575" y="18415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79800" y="2110825"/>
            <a:ext cx="24336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исторические объекты, включая Старый Сургут и Филармонию, иллюстрируют многогранность городской истории.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58950" y="2110825"/>
            <a:ext cx="2393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объекты, такие как Сургутский государственный университет, представляют вклад науки и образования в развитие региона.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48125" y="748450"/>
            <a:ext cx="85866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маршрута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08425" y="411480"/>
            <a:ext cx="6192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1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35B56B-973F-FC3F-1B15-E4DCC546A2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36" t="-5542" r="12574" b="7503"/>
          <a:stretch/>
        </p:blipFill>
        <p:spPr>
          <a:xfrm>
            <a:off x="3238500" y="1454151"/>
            <a:ext cx="2667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2880" y="1773675"/>
            <a:ext cx="8778240" cy="951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420 347</a:t>
            </a:r>
            <a:r>
              <a:rPr lang="ru-RU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человек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621030" y="3323137"/>
            <a:ext cx="7901940" cy="12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Благополучатели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нашего проекта – это все жители города Сургут. </a:t>
            </a:r>
            <a:endParaRPr lang="en-US" sz="2000" dirty="0"/>
          </a:p>
        </p:txBody>
      </p:sp>
      <p:sp>
        <p:nvSpPr>
          <p:cNvPr id="6" name="Text 3"/>
          <p:cNvSpPr txBox="1"/>
          <p:nvPr/>
        </p:nvSpPr>
        <p:spPr>
          <a:xfrm>
            <a:off x="8608425" y="411480"/>
            <a:ext cx="6192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437" y="368550"/>
            <a:ext cx="1405125" cy="14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5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 txBox="1"/>
          <p:nvPr/>
        </p:nvSpPr>
        <p:spPr>
          <a:xfrm>
            <a:off x="3479005" y="-89795"/>
            <a:ext cx="2304576" cy="1021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 txBox="1"/>
          <p:nvPr/>
        </p:nvSpPr>
        <p:spPr>
          <a:xfrm>
            <a:off x="8608425" y="411480"/>
            <a:ext cx="54864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2403513" y="1370013"/>
            <a:ext cx="209495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AF837BA-E40C-43B2-93BE-2949C8F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08579"/>
              </p:ext>
            </p:extLst>
          </p:nvPr>
        </p:nvGraphicFramePr>
        <p:xfrm>
          <a:off x="480570" y="731695"/>
          <a:ext cx="8301446" cy="42859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58308">
                  <a:extLst>
                    <a:ext uri="{9D8B030D-6E8A-4147-A177-3AD203B41FA5}">
                      <a16:colId xmlns:a16="http://schemas.microsoft.com/office/drawing/2014/main" val="293688277"/>
                    </a:ext>
                  </a:extLst>
                </a:gridCol>
                <a:gridCol w="2592805">
                  <a:extLst>
                    <a:ext uri="{9D8B030D-6E8A-4147-A177-3AD203B41FA5}">
                      <a16:colId xmlns:a16="http://schemas.microsoft.com/office/drawing/2014/main" val="3056899497"/>
                    </a:ext>
                  </a:extLst>
                </a:gridCol>
                <a:gridCol w="1269579">
                  <a:extLst>
                    <a:ext uri="{9D8B030D-6E8A-4147-A177-3AD203B41FA5}">
                      <a16:colId xmlns:a16="http://schemas.microsoft.com/office/drawing/2014/main" val="2136992402"/>
                    </a:ext>
                  </a:extLst>
                </a:gridCol>
                <a:gridCol w="2360347">
                  <a:extLst>
                    <a:ext uri="{9D8B030D-6E8A-4147-A177-3AD203B41FA5}">
                      <a16:colId xmlns:a16="http://schemas.microsoft.com/office/drawing/2014/main" val="1839022037"/>
                    </a:ext>
                  </a:extLst>
                </a:gridCol>
                <a:gridCol w="1220407">
                  <a:extLst>
                    <a:ext uri="{9D8B030D-6E8A-4147-A177-3AD203B41FA5}">
                      <a16:colId xmlns:a16="http://schemas.microsoft.com/office/drawing/2014/main" val="2097104558"/>
                    </a:ext>
                  </a:extLst>
                </a:gridCol>
              </a:tblGrid>
              <a:tr h="206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работ / затрат</a:t>
                      </a:r>
                      <a:endParaRPr lang="ru-RU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</a:t>
                      </a:r>
                      <a:endParaRPr lang="ru-RU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Цена за единицу, руб.</a:t>
                      </a:r>
                      <a:endParaRPr lang="ru-RU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solidFill>
                            <a:schemeClr val="bg1"/>
                          </a:solidFill>
                          <a:effectLst/>
                        </a:rPr>
                        <a:t>Сумма, руб.</a:t>
                      </a:r>
                      <a:endParaRPr lang="ru-RU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/>
                </a:tc>
                <a:extLst>
                  <a:ext uri="{0D108BD9-81ED-4DB2-BD59-A6C34878D82A}">
                    <a16:rowId xmlns:a16="http://schemas.microsoft.com/office/drawing/2014/main" val="823734355"/>
                  </a:ext>
                </a:extLst>
              </a:tr>
              <a:tr h="605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Изготовление комплекта лавочка со скульптурой лисы с дополнительным предметом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540 000,00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3 780 000,00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3194367286"/>
                  </a:ext>
                </a:extLst>
              </a:tr>
              <a:tr h="206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числе: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2671794248"/>
                  </a:ext>
                </a:extLst>
              </a:tr>
              <a:tr h="206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Эскиз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3376533817"/>
                  </a:ext>
                </a:extLst>
              </a:tr>
              <a:tr h="295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Макет из подручных материалов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20 000,00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20 000,00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3747077245"/>
                  </a:ext>
                </a:extLst>
              </a:tr>
              <a:tr h="206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Лавочка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150 000,00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150 000,00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2547503355"/>
                  </a:ext>
                </a:extLst>
              </a:tr>
              <a:tr h="206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Шильдик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10 000,00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1622393462"/>
                  </a:ext>
                </a:extLst>
              </a:tr>
              <a:tr h="295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Лиса с дополнительным предметом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350 000,00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350 000,00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2283661337"/>
                  </a:ext>
                </a:extLst>
              </a:tr>
              <a:tr h="406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Подсветка скульптурных композиций (7 ед.)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50 000,00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350 000,00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3322699428"/>
                  </a:ext>
                </a:extLst>
              </a:tr>
              <a:tr h="43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Реклама на железнодорожном вокзале в Сургуте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45 500,00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45 500,00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101082222"/>
                  </a:ext>
                </a:extLst>
              </a:tr>
              <a:tr h="43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Реклама в Международном аэропорту Сургут имени Ф. К. Салманова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48 750,00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48 750,00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2510250510"/>
                  </a:ext>
                </a:extLst>
              </a:tr>
              <a:tr h="406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Разработка отдельной вкладки на сайте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>
                          <a:solidFill>
                            <a:schemeClr val="bg1"/>
                          </a:solidFill>
                          <a:effectLst/>
                        </a:rPr>
                        <a:t>60 000,00</a:t>
                      </a:r>
                      <a:endParaRPr lang="ru-RU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60 000,00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1390586435"/>
                  </a:ext>
                </a:extLst>
              </a:tr>
              <a:tr h="206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4 284 250,00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7" marR="6447" marT="6447" marB="0" anchor="b"/>
                </a:tc>
                <a:extLst>
                  <a:ext uri="{0D108BD9-81ED-4DB2-BD59-A6C34878D82A}">
                    <a16:rowId xmlns:a16="http://schemas.microsoft.com/office/drawing/2014/main" val="3176271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357</Words>
  <Application>Microsoft Office PowerPoint</Application>
  <PresentationFormat>Экран (16:9)</PresentationFormat>
  <Paragraphs>109</Paragraphs>
  <Slides>11</Slides>
  <Notes>9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Kudzo Aki</cp:lastModifiedBy>
  <cp:revision>15</cp:revision>
  <dcterms:created xsi:type="dcterms:W3CDTF">2025-02-13T16:36:21Z</dcterms:created>
  <dcterms:modified xsi:type="dcterms:W3CDTF">2025-03-20T17:01:36Z</dcterms:modified>
</cp:coreProperties>
</file>